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273" r:id="rId3"/>
    <p:sldId id="275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8" r:id="rId16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B9F"/>
    <a:srgbClr val="E6F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D2EC-909C-4D7A-9196-39A79600D87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B9ADD-5ECB-45DD-A425-CBCD3E3E4659}" type="slidenum">
              <a:rPr lang="ca-ES" smtClean="0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41145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67E66-B86B-4315-8C16-B23F0C954DDC}" type="datetimeFigureOut">
              <a:rPr lang="ca-ES"/>
              <a:pPr/>
              <a:t>24/10/2017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79798-FD96-428C-BAE2-D513591962C0}" type="slidenum">
              <a:rPr lang="ca-ES"/>
              <a:pPr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378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88875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10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0588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187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0920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6050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3812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7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59363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9033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177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83188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7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46820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89974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79798-FD96-428C-BAE2-D513591962C0}" type="slidenum">
              <a:rPr lang="ca-ES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490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7F3D-B4AE-4186-9033-B93316B03038}" type="datetimeFigureOut">
              <a:rPr lang="ca-ES" smtClean="0"/>
              <a:pPr/>
              <a:t>24/10/2017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4107F-63A7-426C-BA23-6128E053B1F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6fltpaY_H4" TargetMode="External"/><Relationship Id="rId4" Type="http://schemas.openxmlformats.org/officeDocument/2006/relationships/hyperlink" Target="https://www.youtube.com/watch?v=LMZoYIuggl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rmenorensanzcoach.files.wordpress.com/2013/08/esfuerz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590"/>
            <a:ext cx="9144000" cy="6807410"/>
          </a:xfrm>
          <a:prstGeom prst="rect">
            <a:avLst/>
          </a:prstGeom>
          <a:noFill/>
        </p:spPr>
      </p:pic>
      <p:sp>
        <p:nvSpPr>
          <p:cNvPr id="2" name="QuadreDeText 1"/>
          <p:cNvSpPr txBox="1"/>
          <p:nvPr/>
        </p:nvSpPr>
        <p:spPr>
          <a:xfrm>
            <a:off x="9296" y="0"/>
            <a:ext cx="9027200" cy="221599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endParaRPr lang="ca-E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ca-E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DONAR A CONÈIXER ALS ALUMNES LA IMPORTÀNCIA DE L'ESFORÇ  PER ASSOLIR LA SATISFACCIÓ PERSONAL</a:t>
            </a:r>
          </a:p>
          <a:p>
            <a:pPr algn="ctr"/>
            <a:endParaRPr lang="ca-ES" dirty="0"/>
          </a:p>
          <a:p>
            <a:pPr algn="ctr"/>
            <a:endParaRPr lang="ca-ES" dirty="0"/>
          </a:p>
          <a:p>
            <a:pPr algn="ctr"/>
            <a:endParaRPr lang="ca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85696" y="5157192"/>
            <a:ext cx="892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APUNTA’T A L’ESFORÇ</a:t>
            </a:r>
            <a:endParaRPr lang="ca-ES" sz="4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2643182"/>
            <a:ext cx="25003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  <a:latin typeface="Arial Black" pitchFamily="34" charset="0"/>
              </a:rPr>
              <a:t>INTRODUCCIÓ</a:t>
            </a:r>
          </a:p>
          <a:p>
            <a:pPr>
              <a:buFontTx/>
              <a:buChar char="-"/>
            </a:pPr>
            <a:r>
              <a:rPr lang="ca-ES" b="1" dirty="0" smtClean="0">
                <a:solidFill>
                  <a:schemeClr val="bg1"/>
                </a:solidFill>
                <a:latin typeface="Arial Black" pitchFamily="34" charset="0"/>
              </a:rPr>
              <a:t>Educar en valors.</a:t>
            </a:r>
          </a:p>
          <a:p>
            <a:pPr>
              <a:buFontTx/>
              <a:buChar char="-"/>
            </a:pPr>
            <a:r>
              <a:rPr lang="ca-ES" b="1" dirty="0" smtClean="0">
                <a:solidFill>
                  <a:schemeClr val="bg1"/>
                </a:solidFill>
                <a:latin typeface="Arial Black" pitchFamily="34" charset="0"/>
              </a:rPr>
              <a:t>Eix transversal</a:t>
            </a:r>
          </a:p>
          <a:p>
            <a:pPr>
              <a:buFontTx/>
              <a:buChar char="-"/>
            </a:pPr>
            <a:r>
              <a:rPr lang="ca-ES" b="1" dirty="0" smtClean="0">
                <a:solidFill>
                  <a:schemeClr val="bg1"/>
                </a:solidFill>
                <a:latin typeface="Arial Black" pitchFamily="34" charset="0"/>
              </a:rPr>
              <a:t> En tots els àmbits</a:t>
            </a:r>
          </a:p>
          <a:p>
            <a:pPr>
              <a:buFontTx/>
              <a:buChar char="-"/>
            </a:pPr>
            <a:r>
              <a:rPr lang="ca-ES" b="1" dirty="0" err="1" smtClean="0">
                <a:solidFill>
                  <a:schemeClr val="bg1"/>
                </a:solidFill>
                <a:latin typeface="Arial Black" pitchFamily="34" charset="0"/>
              </a:rPr>
              <a:t>Epp</a:t>
            </a:r>
            <a:endParaRPr lang="ca-ES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ca-ES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1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" y="0"/>
            <a:ext cx="911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4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-47626"/>
            <a:ext cx="9123362" cy="690562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14348" y="5500702"/>
            <a:ext cx="7786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Per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tant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L’ESFORÇ no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només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és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individual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sinó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que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l’hem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de </a:t>
            </a:r>
            <a:r>
              <a:rPr lang="es-ES" sz="2000" b="1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tractar</a:t>
            </a:r>
            <a:r>
              <a:rPr lang="es-ES" sz="2000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 COM A EINA NECESSÀRIA PER AL CREIXEMENT DEL GRUP.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14810" y="1500174"/>
            <a:ext cx="42148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ÉS IMPORTANT QUE ELS NENS </a:t>
            </a:r>
          </a:p>
          <a:p>
            <a:r>
              <a:rPr lang="ca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ACCEPTIN QUE NO TOT ÉS POSSIBLE. HI HAURÀ COSES QUE DEPENDRAN NO NOMÉS DEL SEU ESFORÇ. I HAURÀ OBJECTIUS QUE NECESSITARAN MOLTA CONSTÀNCIA I TREBALL PER ACONSEGUIR-LOS I FINS I TOT DE L’AJUT DELS ALTRES.</a:t>
            </a:r>
            <a:endParaRPr lang="ca-ES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8763" cy="683464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428728" y="4572008"/>
            <a:ext cx="500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EDUCAR PER ACCEPTAR LA FUSTRACIÓ :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treballar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l’educació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emocional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com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a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eina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bàsica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en la bona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gestió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dels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sentiments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que genera la </a:t>
            </a:r>
            <a:r>
              <a:rPr lang="es-ES" sz="2000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frustració</a:t>
            </a:r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1"/>
            <a:ext cx="9192812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00034" y="3786190"/>
            <a:ext cx="2643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SABER VALORAR LA IMPORTÀNCIA DE LA FEINA BEN FETA.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91625" cy="695739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755576" y="522920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4"/>
              </a:rPr>
              <a:t>https://</a:t>
            </a:r>
            <a:r>
              <a:rPr lang="ca-ES" dirty="0" smtClean="0">
                <a:hlinkClick r:id="rId4"/>
              </a:rPr>
              <a:t>www.youtube.com/watch?v=LMZoYIugglI</a:t>
            </a:r>
            <a:r>
              <a:rPr lang="ca-ES" dirty="0" smtClean="0"/>
              <a:t> </a:t>
            </a:r>
            <a:endParaRPr lang="ca-ES" dirty="0"/>
          </a:p>
        </p:txBody>
      </p:sp>
      <p:sp>
        <p:nvSpPr>
          <p:cNvPr id="6" name="5 Rectángulo"/>
          <p:cNvSpPr/>
          <p:nvPr/>
        </p:nvSpPr>
        <p:spPr>
          <a:xfrm>
            <a:off x="755576" y="5877272"/>
            <a:ext cx="5227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5"/>
              </a:rPr>
              <a:t>https://</a:t>
            </a:r>
            <a:r>
              <a:rPr lang="ca-ES" dirty="0" smtClean="0">
                <a:hlinkClick r:id="rId5"/>
              </a:rPr>
              <a:t>www.youtube.com/watch?v=n6fltpaY_H4</a:t>
            </a: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7377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2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750"/>
            <a:ext cx="9084346" cy="6809498"/>
          </a:xfrm>
          <a:prstGeom prst="rect">
            <a:avLst/>
          </a:prstGeom>
        </p:spPr>
      </p:pic>
      <p:sp>
        <p:nvSpPr>
          <p:cNvPr id="3" name="QuadreDeText 1"/>
          <p:cNvSpPr txBox="1"/>
          <p:nvPr/>
        </p:nvSpPr>
        <p:spPr>
          <a:xfrm>
            <a:off x="214282" y="285728"/>
            <a:ext cx="4572032" cy="224676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ca-E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ESFORÇAR-SE CONSISTEIX A DESPLEGAR LA FORÇA FÍSICA O MORAL PER VÈNCER UNA RESISTÈNCIA, PER ACONSEGUIR ALGUNA COSA, TOT SUPERANT LES </a:t>
            </a:r>
            <a:r>
              <a:rPr lang="ca-E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DIFICULTATS.</a:t>
            </a:r>
            <a:endParaRPr lang="ca-E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0145" y="-90541"/>
            <a:ext cx="9253538" cy="6948541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00034" y="3857628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C00000"/>
                </a:solidFill>
                <a:latin typeface="Arial Black" pitchFamily="34" charset="0"/>
              </a:rPr>
              <a:t>ÉS IMPORTANT QUE AQUESTS OBJETIUS SIGUIN...</a:t>
            </a:r>
            <a:endParaRPr lang="ca-ES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3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38" y="0"/>
            <a:ext cx="9156538" cy="6838742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14348" y="4429132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TENIR EN COMPTE LES CAPACITATS I RITMES INDIVIDUALS. EVITAR LA COMPARACIÓ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6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911" y="0"/>
            <a:ext cx="9234309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000100" y="4214818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PRENDRE CONSCIÈNCIA DE LES HABILITATS I LIMITACIONS PRÒPIES I DELS ALTRES.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5588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42976" y="4786322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UTILITZAR LES ERRADES COM A RECURS PER APRENDRE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75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2" y="0"/>
            <a:ext cx="9107486" cy="6858000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457436" y="4105275"/>
            <a:ext cx="3153265" cy="46166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ca-ES" sz="2400" dirty="0">
                <a:solidFill>
                  <a:srgbClr val="5F497A"/>
                </a:solidFill>
                <a:latin typeface="Calibri"/>
              </a:rPr>
              <a:t>...i a la natura.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1472" y="4786322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EXTRAPOLAR EL VALOR DE</a:t>
            </a:r>
          </a:p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L’ ESFORÇ A TOTS ELS ÀMBITS DE LA COMUNITAT EDUCATIVA</a:t>
            </a:r>
            <a:r>
              <a:rPr lang="es-ES" sz="2000" dirty="0" smtClean="0">
                <a:latin typeface="Arial Black" pitchFamily="34" charset="0"/>
              </a:rPr>
              <a:t>. </a:t>
            </a:r>
            <a:endParaRPr lang="es-ES" sz="2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889" y="0"/>
            <a:ext cx="9695108" cy="685273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14348" y="4071942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APRENDRE A VALORAR L’ESFORÇ DELS ALTRES.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833"/>
            <a:ext cx="9294813" cy="687883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85786" y="4143380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FOMENTAR LA CONSTÀNCIA PER ACONSEGUIR ELS OBJECTIUS PLANTEJATS.</a:t>
            </a:r>
            <a:endParaRPr lang="es-ES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246</Words>
  <Application>Microsoft Office PowerPoint</Application>
  <PresentationFormat>Presentación en pantalla (4:3)</PresentationFormat>
  <Paragraphs>40</Paragraphs>
  <Slides>15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</dc:creator>
  <cp:lastModifiedBy>Luffi</cp:lastModifiedBy>
  <cp:revision>34</cp:revision>
  <cp:lastPrinted>2016-10-05T09:32:42Z</cp:lastPrinted>
  <dcterms:created xsi:type="dcterms:W3CDTF">2016-09-17T15:19:40Z</dcterms:created>
  <dcterms:modified xsi:type="dcterms:W3CDTF">2017-10-24T14:25:18Z</dcterms:modified>
</cp:coreProperties>
</file>